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6" r:id="rId2"/>
    <p:sldId id="299" r:id="rId3"/>
    <p:sldId id="298" r:id="rId4"/>
    <p:sldId id="256" r:id="rId5"/>
    <p:sldId id="257" r:id="rId6"/>
    <p:sldId id="295" r:id="rId7"/>
    <p:sldId id="258" r:id="rId8"/>
    <p:sldId id="260" r:id="rId9"/>
    <p:sldId id="274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3" r:id="rId20"/>
    <p:sldId id="280" r:id="rId21"/>
    <p:sldId id="282" r:id="rId22"/>
    <p:sldId id="275" r:id="rId23"/>
    <p:sldId id="283" r:id="rId24"/>
    <p:sldId id="286" r:id="rId25"/>
    <p:sldId id="284" r:id="rId26"/>
    <p:sldId id="285" r:id="rId27"/>
    <p:sldId id="287" r:id="rId28"/>
    <p:sldId id="288" r:id="rId29"/>
    <p:sldId id="289" r:id="rId30"/>
    <p:sldId id="291" r:id="rId31"/>
    <p:sldId id="290" r:id="rId32"/>
    <p:sldId id="292" r:id="rId33"/>
    <p:sldId id="293" r:id="rId34"/>
    <p:sldId id="294" r:id="rId35"/>
    <p:sldId id="278" r:id="rId3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57F0C-C3BC-4C49-9D62-328985615E8C}" type="datetimeFigureOut">
              <a:rPr lang="de-DE" smtClean="0"/>
              <a:pPr/>
              <a:t>28.02.2014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86134-162A-4359-9560-669D1249CA1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EA7DD-3133-4CBE-BA3B-4C2E53DC88BF}" type="datetime1">
              <a:rPr lang="de-DE" smtClean="0"/>
              <a:t>28.02.2014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BA23-1A5D-4397-9CA8-0CDF426B7E5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D086C-3065-448C-9197-E5C70BDDE332}" type="datetime1">
              <a:rPr lang="de-DE" smtClean="0"/>
              <a:t>28.02.2014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BA23-1A5D-4397-9CA8-0CDF426B7E5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2B87-D3EC-437A-B39F-C7819E7D41FB}" type="datetime1">
              <a:rPr lang="de-DE" smtClean="0"/>
              <a:t>28.02.2014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BA23-1A5D-4397-9CA8-0CDF426B7E5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9678-A081-49DA-B3CC-7DFAE1F29AC4}" type="datetime1">
              <a:rPr lang="de-DE" smtClean="0"/>
              <a:t>28.02.2014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BA23-1A5D-4397-9CA8-0CDF426B7E5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8D4FD-9794-4BF5-AB30-5699956A6BF6}" type="datetime1">
              <a:rPr lang="de-DE" smtClean="0"/>
              <a:t>28.02.2014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BA23-1A5D-4397-9CA8-0CDF426B7E5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458E-8532-49C1-A176-B4D5640C8F9D}" type="datetime1">
              <a:rPr lang="de-DE" smtClean="0"/>
              <a:t>28.02.2014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BA23-1A5D-4397-9CA8-0CDF426B7E5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BBF4-1765-4FC0-9A7C-9B3154A747CC}" type="datetime1">
              <a:rPr lang="de-DE" smtClean="0"/>
              <a:t>28.02.2014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BA23-1A5D-4397-9CA8-0CDF426B7E5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6235B-CB52-4140-AEBE-0AB8F3DEAE9A}" type="datetime1">
              <a:rPr lang="de-DE" smtClean="0"/>
              <a:t>28.02.2014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BA23-1A5D-4397-9CA8-0CDF426B7E5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9297-524E-4EA3-9329-781F296511E6}" type="datetime1">
              <a:rPr lang="de-DE" smtClean="0"/>
              <a:t>28.02.2014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BA23-1A5D-4397-9CA8-0CDF426B7E5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BDF59-15D7-44C2-9D6F-37AAD466758F}" type="datetime1">
              <a:rPr lang="de-DE" smtClean="0"/>
              <a:t>28.02.2014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BA23-1A5D-4397-9CA8-0CDF426B7E5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F1131-8A39-4136-92F3-46B85ABFC922}" type="datetime1">
              <a:rPr lang="de-DE" smtClean="0"/>
              <a:t>28.02.2014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BA23-1A5D-4397-9CA8-0CDF426B7E5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B7302-BB04-4217-9AB2-92C0BDC24FB6}" type="datetime1">
              <a:rPr lang="de-DE" smtClean="0"/>
              <a:t>28.02.2014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Carsten Lindemann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DBA23-1A5D-4397-9CA8-0CDF426B7E5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187624" y="980728"/>
            <a:ext cx="6397713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Ein Beitrag zur Schwingungsfähigkeit</a:t>
            </a:r>
          </a:p>
          <a:p>
            <a:pPr algn="ctr"/>
            <a:r>
              <a:rPr lang="de-DE" sz="3200" b="1" dirty="0" smtClean="0"/>
              <a:t>der Atmosphäre</a:t>
            </a:r>
          </a:p>
          <a:p>
            <a:pPr algn="ctr"/>
            <a:endParaRPr lang="de-DE" sz="3200" b="1" dirty="0" smtClean="0"/>
          </a:p>
          <a:p>
            <a:pPr algn="ctr"/>
            <a:r>
              <a:rPr lang="de-DE" sz="2400" b="1" dirty="0" smtClean="0"/>
              <a:t>Sogenannte Thermikwellen</a:t>
            </a:r>
          </a:p>
          <a:p>
            <a:pPr algn="ctr"/>
            <a:r>
              <a:rPr lang="de-DE" sz="2400" b="1" dirty="0" smtClean="0"/>
              <a:t>Leewellen am Harz</a:t>
            </a:r>
          </a:p>
          <a:p>
            <a:pPr algn="ctr"/>
            <a:r>
              <a:rPr lang="de-DE" sz="2400" b="1" dirty="0" smtClean="0"/>
              <a:t>Topographie </a:t>
            </a:r>
            <a:r>
              <a:rPr lang="de-DE" sz="2400" b="1" smtClean="0"/>
              <a:t>Harz – Altvater</a:t>
            </a:r>
            <a:endParaRPr lang="de-DE" sz="2400" b="1" dirty="0" smtClean="0"/>
          </a:p>
          <a:p>
            <a:pPr algn="ctr"/>
            <a:endParaRPr lang="de-DE" sz="2400" b="1" dirty="0" smtClean="0"/>
          </a:p>
          <a:p>
            <a:pPr algn="ctr"/>
            <a:endParaRPr lang="de-DE" sz="2400" b="1" dirty="0" smtClean="0"/>
          </a:p>
          <a:p>
            <a:pPr algn="ctr"/>
            <a:endParaRPr lang="de-DE" sz="2400" b="1" dirty="0" smtClean="0"/>
          </a:p>
          <a:p>
            <a:pPr algn="ctr"/>
            <a:endParaRPr lang="de-DE" sz="2400" b="1" dirty="0" smtClean="0"/>
          </a:p>
          <a:p>
            <a:pPr algn="ctr"/>
            <a:endParaRPr lang="de-DE" sz="2400" b="1" dirty="0" smtClean="0"/>
          </a:p>
          <a:p>
            <a:pPr algn="ctr"/>
            <a:r>
              <a:rPr lang="de-DE" sz="1200" dirty="0" smtClean="0"/>
              <a:t>Carsten Lindemann 1.3.2014 Göttingen</a:t>
            </a:r>
            <a:endParaRPr lang="de-DE" sz="12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eather.uwyo.edu/upperair/bimages/2013102912.10548.stuv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03041"/>
            <a:ext cx="7992888" cy="6394310"/>
          </a:xfrm>
          <a:prstGeom prst="rect">
            <a:avLst/>
          </a:prstGeom>
          <a:noFill/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7095"/>
            <a:ext cx="8352928" cy="658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onlinecontest.org/plot/topmeteo/20131029-satbild-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25668"/>
            <a:ext cx="6768752" cy="6598880"/>
          </a:xfrm>
          <a:prstGeom prst="rect">
            <a:avLst/>
          </a:prstGeom>
          <a:noFill/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ublic\Pictures\140107easp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240"/>
            <a:ext cx="6840760" cy="684076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0" y="1124744"/>
            <a:ext cx="1824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Steigen erst</a:t>
            </a:r>
          </a:p>
          <a:p>
            <a:r>
              <a:rPr lang="de-DE" b="1" dirty="0" smtClean="0"/>
              <a:t>oberhalb 2 km</a:t>
            </a:r>
            <a:endParaRPr lang="de-DE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021" y="188640"/>
            <a:ext cx="7681412" cy="656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onlinecontest.org/plot/topmeteo/20140107-satbild-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552728" cy="6669360"/>
          </a:xfrm>
          <a:prstGeom prst="rect">
            <a:avLst/>
          </a:prstGeom>
          <a:noFill/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eather.uwyo.edu/upperair/bimages/2014010712.10548.stuv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0648"/>
            <a:ext cx="7776864" cy="6221491"/>
          </a:xfrm>
          <a:prstGeom prst="rect">
            <a:avLst/>
          </a:prstGeom>
          <a:noFill/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Public\Pictures\140107rasp7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-1333500"/>
            <a:ext cx="9525000" cy="9525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-252536" y="188640"/>
            <a:ext cx="11152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7.1.14</a:t>
            </a:r>
          </a:p>
          <a:p>
            <a:r>
              <a:rPr lang="de-DE" sz="1600" b="1" dirty="0" smtClean="0"/>
              <a:t>700 </a:t>
            </a:r>
            <a:r>
              <a:rPr lang="de-DE" sz="1600" b="1" dirty="0" err="1" smtClean="0"/>
              <a:t>hPa</a:t>
            </a:r>
            <a:endParaRPr lang="de-DE" sz="1600" b="1" dirty="0" smtClean="0"/>
          </a:p>
          <a:p>
            <a:r>
              <a:rPr lang="de-DE" sz="1600" b="1" dirty="0" smtClean="0"/>
              <a:t>Thür. Wald auch optisch</a:t>
            </a:r>
          </a:p>
          <a:p>
            <a:r>
              <a:rPr lang="de-DE" sz="1600" b="1" dirty="0" smtClean="0"/>
              <a:t>besser</a:t>
            </a:r>
          </a:p>
          <a:p>
            <a:r>
              <a:rPr lang="de-DE" sz="1600" b="1" dirty="0" smtClean="0"/>
              <a:t>11UTC</a:t>
            </a:r>
            <a:endParaRPr lang="de-DE" sz="1600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feld 2"/>
          <p:cNvSpPr txBox="1"/>
          <p:nvPr/>
        </p:nvSpPr>
        <p:spPr>
          <a:xfrm>
            <a:off x="323528" y="188640"/>
            <a:ext cx="7642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07.01.14 schwache Harzwelle – deutliche Strömungsformen am Thüringer Wald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Public\Pictures\140107rasp7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7" y="95068"/>
            <a:ext cx="5977585" cy="6574292"/>
          </a:xfrm>
          <a:prstGeom prst="rect">
            <a:avLst/>
          </a:prstGeom>
          <a:noFill/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arstenl\AppData\Local\Microsoft\Windows\Temporary Internet Files\Low\Content.IE5\U3D1YN3N\Abb.%202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82995"/>
            <a:ext cx="7776864" cy="5868651"/>
          </a:xfrm>
          <a:prstGeom prst="rect">
            <a:avLst/>
          </a:prstGeom>
          <a:noFill/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stenl\Desktop\13122812_10548_stuv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0221"/>
            <a:ext cx="8424936" cy="6739949"/>
          </a:xfrm>
          <a:prstGeom prst="rect">
            <a:avLst/>
          </a:prstGeom>
          <a:noFill/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rstenl\Desktop\140113rasp7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-1333500"/>
            <a:ext cx="9525000" cy="9525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-180528" y="1340768"/>
            <a:ext cx="1115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13.1.14</a:t>
            </a:r>
          </a:p>
          <a:p>
            <a:r>
              <a:rPr lang="de-DE" b="1" dirty="0" smtClean="0"/>
              <a:t>700 </a:t>
            </a:r>
            <a:r>
              <a:rPr lang="de-DE" b="1" dirty="0" err="1" smtClean="0"/>
              <a:t>hPa</a:t>
            </a:r>
            <a:endParaRPr lang="de-DE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8/86/Harz_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692696"/>
            <a:ext cx="9144428" cy="5508000"/>
          </a:xfrm>
          <a:prstGeom prst="rect">
            <a:avLst/>
          </a:prstGeom>
          <a:noFill/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carstenl\Desktop\metar_taf\altvat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59834" cy="6120680"/>
          </a:xfrm>
          <a:prstGeom prst="rect">
            <a:avLst/>
          </a:prstGeom>
          <a:noFill/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carstenl\Desktop\metar_taf\profil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7241409" cy="5964429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1475656" y="764704"/>
            <a:ext cx="4691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Vereinfachte Geländeprofile von SW nach NE</a:t>
            </a:r>
            <a:r>
              <a:rPr lang="de-DE" dirty="0" smtClean="0"/>
              <a:t> – </a:t>
            </a:r>
          </a:p>
          <a:p>
            <a:r>
              <a:rPr lang="de-DE" dirty="0" smtClean="0"/>
              <a:t>Altvater grün und Harz rot</a:t>
            </a:r>
            <a:endParaRPr lang="de-DE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95536" y="1196752"/>
            <a:ext cx="96148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1500 m</a:t>
            </a:r>
          </a:p>
          <a:p>
            <a:endParaRPr lang="de-DE" sz="1600" dirty="0" smtClean="0"/>
          </a:p>
          <a:p>
            <a:endParaRPr lang="de-DE" sz="1600" dirty="0" smtClean="0"/>
          </a:p>
          <a:p>
            <a:endParaRPr lang="de-DE" sz="1600" dirty="0" smtClean="0"/>
          </a:p>
          <a:p>
            <a:endParaRPr lang="de-DE" sz="1600" dirty="0" smtClean="0"/>
          </a:p>
          <a:p>
            <a:r>
              <a:rPr lang="de-DE" sz="1600" dirty="0" smtClean="0"/>
              <a:t>1000 m</a:t>
            </a:r>
          </a:p>
          <a:p>
            <a:endParaRPr lang="de-DE" sz="1600" dirty="0" smtClean="0"/>
          </a:p>
          <a:p>
            <a:endParaRPr lang="de-DE" sz="1600" dirty="0" smtClean="0"/>
          </a:p>
          <a:p>
            <a:endParaRPr lang="de-DE" sz="1600" dirty="0" smtClean="0"/>
          </a:p>
          <a:p>
            <a:endParaRPr lang="de-DE" sz="1600" dirty="0" smtClean="0"/>
          </a:p>
          <a:p>
            <a:r>
              <a:rPr lang="de-DE" sz="1600" dirty="0" smtClean="0"/>
              <a:t>500 m NN</a:t>
            </a:r>
          </a:p>
          <a:p>
            <a:endParaRPr lang="de-DE" sz="1600" dirty="0" smtClean="0"/>
          </a:p>
          <a:p>
            <a:endParaRPr lang="de-DE" sz="1600" dirty="0" smtClean="0"/>
          </a:p>
          <a:p>
            <a:endParaRPr lang="de-DE" sz="1600" dirty="0" smtClean="0"/>
          </a:p>
          <a:p>
            <a:r>
              <a:rPr lang="de-DE" sz="1600" dirty="0" smtClean="0"/>
              <a:t>                                                             </a:t>
            </a:r>
            <a:endParaRPr lang="de-DE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2627784" y="5013176"/>
            <a:ext cx="2989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5                          10                          15 km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3635896" y="4005064"/>
            <a:ext cx="997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Jesenik</a:t>
            </a:r>
            <a:endParaRPr lang="de-DE" sz="1200" dirty="0" smtClean="0"/>
          </a:p>
          <a:p>
            <a:endParaRPr lang="de-DE" sz="1200" dirty="0" smtClean="0"/>
          </a:p>
          <a:p>
            <a:r>
              <a:rPr lang="de-DE" sz="1200" dirty="0" smtClean="0"/>
              <a:t>Wernigerode</a:t>
            </a:r>
            <a:endParaRPr lang="de-DE" sz="1200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carstenl\Desktop\metar_taf\Profil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8288437" cy="576064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899592" y="1052736"/>
            <a:ext cx="8081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Vereinfachtes Geländeprofil  -  Altvatergebirge grün SE-NW und Harz  rot NW-SE</a:t>
            </a:r>
            <a:endParaRPr lang="de-DE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0" y="2924944"/>
            <a:ext cx="73289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1500 m</a:t>
            </a:r>
          </a:p>
          <a:p>
            <a:endParaRPr lang="de-DE" sz="1400" dirty="0" smtClean="0"/>
          </a:p>
          <a:p>
            <a:endParaRPr lang="de-DE" sz="1400" dirty="0" smtClean="0"/>
          </a:p>
          <a:p>
            <a:endParaRPr lang="de-DE" sz="1400" dirty="0" smtClean="0"/>
          </a:p>
          <a:p>
            <a:r>
              <a:rPr lang="de-DE" sz="1400" dirty="0" smtClean="0"/>
              <a:t>1000</a:t>
            </a:r>
          </a:p>
          <a:p>
            <a:endParaRPr lang="de-DE" sz="1400" dirty="0" smtClean="0"/>
          </a:p>
          <a:p>
            <a:endParaRPr lang="de-DE" sz="1400" dirty="0" smtClean="0"/>
          </a:p>
          <a:p>
            <a:endParaRPr lang="de-DE" sz="1400" dirty="0" smtClean="0"/>
          </a:p>
          <a:p>
            <a:r>
              <a:rPr lang="de-DE" sz="1400" dirty="0" smtClean="0"/>
              <a:t> 500</a:t>
            </a:r>
            <a:endParaRPr lang="de-DE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1043608" y="6021288"/>
            <a:ext cx="5868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                        20                               40                               60                               80 km</a:t>
            </a:r>
            <a:endParaRPr lang="de-DE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611560" y="2636912"/>
            <a:ext cx="13658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Altvater     </a:t>
            </a:r>
            <a:r>
              <a:rPr lang="de-DE" sz="1400" dirty="0" err="1" smtClean="0"/>
              <a:t>Serak</a:t>
            </a:r>
            <a:endParaRPr lang="de-DE" sz="1400" dirty="0" smtClean="0"/>
          </a:p>
          <a:p>
            <a:endParaRPr lang="de-DE" sz="1400" dirty="0" smtClean="0"/>
          </a:p>
          <a:p>
            <a:endParaRPr lang="de-DE" sz="1400" dirty="0" smtClean="0"/>
          </a:p>
          <a:p>
            <a:endParaRPr lang="de-DE" sz="1400" dirty="0" smtClean="0"/>
          </a:p>
          <a:p>
            <a:endParaRPr lang="de-DE" sz="1400" dirty="0" smtClean="0"/>
          </a:p>
          <a:p>
            <a:endParaRPr lang="de-DE" sz="1400" dirty="0" smtClean="0"/>
          </a:p>
          <a:p>
            <a:endParaRPr lang="de-DE" sz="1400" dirty="0" smtClean="0"/>
          </a:p>
          <a:p>
            <a:endParaRPr lang="de-DE" sz="1400" dirty="0" smtClean="0"/>
          </a:p>
          <a:p>
            <a:r>
              <a:rPr lang="de-DE" sz="1400" dirty="0" smtClean="0"/>
              <a:t>   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683568" y="2780928"/>
            <a:ext cx="807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  </a:t>
            </a:r>
            <a:r>
              <a:rPr lang="de-DE" sz="1400" dirty="0" err="1" smtClean="0"/>
              <a:t>Praded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2411760" y="4437112"/>
            <a:ext cx="772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Brocken</a:t>
            </a:r>
            <a:endParaRPr lang="de-DE" sz="1400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stenl\Desktop\06120712_10548_stuv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3041"/>
            <a:ext cx="7776864" cy="6221491"/>
          </a:xfrm>
          <a:prstGeom prst="rect">
            <a:avLst/>
          </a:prstGeom>
          <a:noFill/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eather.uwyo.edu/upperair/bimages/2014020912.10548.stuv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-41786"/>
            <a:ext cx="8208912" cy="6567130"/>
          </a:xfrm>
          <a:prstGeom prst="rect">
            <a:avLst/>
          </a:prstGeom>
          <a:noFill/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eather.uwyo.edu/upperair/bimages/2014020912.10238.stuv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522" y="332656"/>
            <a:ext cx="7902878" cy="6322302"/>
          </a:xfrm>
          <a:prstGeom prst="rect">
            <a:avLst/>
          </a:prstGeom>
          <a:noFill/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77686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ublic\Pictures\140213xbl_10_73_51_92_15_curr_1200lst_w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70000"/>
            <a:ext cx="6588000" cy="6588000"/>
          </a:xfrm>
          <a:prstGeom prst="rect">
            <a:avLst/>
          </a:prstGeom>
          <a:noFill/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ublic\Pictures\140213flu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24982" cy="4713139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539552" y="476672"/>
            <a:ext cx="8569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Wellenflug Harz 13.02 2014 </a:t>
            </a:r>
          </a:p>
          <a:p>
            <a:r>
              <a:rPr lang="de-DE" b="1" dirty="0" smtClean="0"/>
              <a:t>6 Wellen erfassbar - Wolkenobergrenze </a:t>
            </a:r>
            <a:r>
              <a:rPr lang="de-DE" b="1" dirty="0" err="1" smtClean="0"/>
              <a:t>max</a:t>
            </a:r>
            <a:r>
              <a:rPr lang="de-DE" b="1" dirty="0" smtClean="0"/>
              <a:t> 2200 m  -  Wind in 2900 m 220° 30 km/h</a:t>
            </a:r>
            <a:endParaRPr lang="de-DE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1475656" y="3140968"/>
            <a:ext cx="3481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0,5</a:t>
            </a:r>
            <a:endParaRPr lang="de-DE" sz="1000" dirty="0"/>
          </a:p>
        </p:txBody>
      </p:sp>
      <p:sp>
        <p:nvSpPr>
          <p:cNvPr id="6" name="Textfeld 5"/>
          <p:cNvSpPr txBox="1"/>
          <p:nvPr/>
        </p:nvSpPr>
        <p:spPr>
          <a:xfrm flipH="1">
            <a:off x="1" y="-819472"/>
            <a:ext cx="2051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0,0</a:t>
            </a:r>
            <a:endParaRPr lang="de-DE" sz="1000" dirty="0"/>
          </a:p>
        </p:txBody>
      </p:sp>
      <p:sp>
        <p:nvSpPr>
          <p:cNvPr id="7" name="Textfeld 6"/>
          <p:cNvSpPr txBox="1"/>
          <p:nvPr/>
        </p:nvSpPr>
        <p:spPr>
          <a:xfrm>
            <a:off x="1835696" y="2852936"/>
            <a:ext cx="4921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0,0</a:t>
            </a:r>
            <a:endParaRPr lang="de-DE" sz="100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ublic\Pictures\14o213mein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614" y="620688"/>
            <a:ext cx="8639858" cy="6237312"/>
          </a:xfrm>
          <a:prstGeom prst="rect">
            <a:avLst/>
          </a:prstGeom>
          <a:noFill/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08_PANA\P1080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66" y="0"/>
            <a:ext cx="7200786" cy="5904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755576" y="6453336"/>
            <a:ext cx="454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Wellenflug am Harz 13.02. 2014 </a:t>
            </a:r>
            <a:r>
              <a:rPr lang="de-DE" b="1" smtClean="0"/>
              <a:t>Blick nach NE</a:t>
            </a:r>
            <a:endParaRPr lang="de-DE" b="1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stenl\Desktop\140215me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373521" cy="5588843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755576" y="6093296"/>
            <a:ext cx="7537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Profile Meiningen am 15.2.14  12UTC – maximale Höhe im Segelflug 4800 m –</a:t>
            </a:r>
          </a:p>
          <a:p>
            <a:r>
              <a:rPr lang="de-DE" b="1" dirty="0" smtClean="0"/>
              <a:t>kleine Inversionen in </a:t>
            </a:r>
            <a:r>
              <a:rPr lang="de-DE" b="1" dirty="0" err="1" smtClean="0"/>
              <a:t>Temps</a:t>
            </a:r>
            <a:r>
              <a:rPr lang="de-DE" b="1" dirty="0" smtClean="0"/>
              <a:t> Bergen und </a:t>
            </a:r>
            <a:r>
              <a:rPr lang="de-DE" b="1" smtClean="0"/>
              <a:t>Lindenberg vorhanden</a:t>
            </a:r>
            <a:endParaRPr lang="de-DE" b="1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71600" y="836712"/>
            <a:ext cx="8205260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Zusammenfassung</a:t>
            </a:r>
          </a:p>
          <a:p>
            <a:endParaRPr lang="de-DE" sz="2400" b="1" dirty="0" smtClean="0"/>
          </a:p>
          <a:p>
            <a:endParaRPr lang="de-DE" b="1" dirty="0" smtClean="0"/>
          </a:p>
          <a:p>
            <a:r>
              <a:rPr lang="de-DE" sz="2000" b="1" dirty="0" smtClean="0"/>
              <a:t>Die Schwingungsfähigkeit der Atmosphäre erfordert ein Windprofil </a:t>
            </a:r>
          </a:p>
          <a:p>
            <a:r>
              <a:rPr lang="de-DE" sz="2000" b="1" dirty="0" smtClean="0"/>
              <a:t>mit zunehmender Windgeschwindigkeit von unten nach oben (</a:t>
            </a:r>
            <a:r>
              <a:rPr lang="de-DE" sz="2000" b="1" dirty="0" err="1" smtClean="0"/>
              <a:t>Scorer</a:t>
            </a:r>
            <a:r>
              <a:rPr lang="de-DE" sz="2000" b="1" dirty="0" smtClean="0"/>
              <a:t>).</a:t>
            </a:r>
          </a:p>
          <a:p>
            <a:r>
              <a:rPr lang="de-DE" sz="2000" b="1" dirty="0" smtClean="0"/>
              <a:t>Die Schwingungen werden auch ohne Berge und Hügel mit segelfliegerisch </a:t>
            </a:r>
          </a:p>
          <a:p>
            <a:r>
              <a:rPr lang="de-DE" sz="2000" b="1" dirty="0" smtClean="0"/>
              <a:t>nutzbarer Amplitude ausgelöst,  wenn die Thermik  ausreichend stark ist </a:t>
            </a:r>
          </a:p>
          <a:p>
            <a:r>
              <a:rPr lang="de-DE" sz="2000" b="1" dirty="0" smtClean="0"/>
              <a:t>und sich im Laufe des Tages organisieren kann.  Dabei ist eine Inversion, als </a:t>
            </a:r>
          </a:p>
          <a:p>
            <a:r>
              <a:rPr lang="de-DE" sz="2000" b="1" dirty="0" smtClean="0"/>
              <a:t>Begrenzung der Thermik nach oben erforderlich.</a:t>
            </a:r>
          </a:p>
          <a:p>
            <a:r>
              <a:rPr lang="de-DE" sz="2000" b="1" dirty="0" smtClean="0"/>
              <a:t>Es ist zu vermuten, dass solche Bedingungen auch  für die seitliche </a:t>
            </a:r>
          </a:p>
          <a:p>
            <a:r>
              <a:rPr lang="de-DE" sz="2000" b="1" dirty="0" smtClean="0"/>
              <a:t>Ausbreitung von Leewellen über die Hindernisse hinweg verantwortlich </a:t>
            </a:r>
          </a:p>
          <a:p>
            <a:r>
              <a:rPr lang="de-DE" sz="2000" b="1" dirty="0" smtClean="0"/>
              <a:t>sind.</a:t>
            </a:r>
          </a:p>
          <a:p>
            <a:endParaRPr lang="de-DE" sz="1600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webmail.zedat.fu-berlin.de/src/download.php?passed_id=35844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28" name="AutoShape 4" descr="https://webmail.zedat.fu-berlin.de/src/download.php?passed_id=35844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30" name="AutoShape 6" descr="https://webmail.zedat.fu-berlin.de/src/download.php?passed_id=35844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32" name="AutoShape 8" descr="https://webmail.zedat.fu-berlin.de/src/download.php?passed_id=35844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33" name="Picture 9" descr="C:\Users\carstenl\Desktop\131119za17SAT-Bild Welle Garie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98986"/>
            <a:ext cx="5904655" cy="6660026"/>
          </a:xfrm>
          <a:prstGeom prst="rect">
            <a:avLst/>
          </a:prstGeom>
          <a:noFill/>
        </p:spPr>
      </p:pic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arstenl\Desktop\140118za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64704"/>
            <a:ext cx="9036496" cy="4968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467544" y="6165304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Schwingungen – Thermikwellen – Südafrika am 18. Januar 2014  - ohne nachweisbaren Flug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stenl\Desktop\140118deaa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23" y="476672"/>
            <a:ext cx="8628167" cy="5904656"/>
          </a:xfrm>
          <a:prstGeom prst="rect">
            <a:avLst/>
          </a:prstGeom>
          <a:noFill/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-4855209"/>
            <a:ext cx="9144000" cy="116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b="1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WINDGRADIENTEN von Thermikwellen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b="1" dirty="0">
              <a:latin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19.11.13 </a:t>
            </a:r>
            <a:r>
              <a:rPr kumimoji="0" lang="de-DE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Gariep</a:t>
            </a: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Vormittag		                                                                       zw. 2000 und 6000 </a:t>
            </a:r>
            <a:r>
              <a:rPr kumimoji="0" lang="de-DE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m   12 km/h</a:t>
            </a: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/ 1000 m</a:t>
            </a:r>
            <a:endParaRPr kumimoji="0" lang="de-DE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Nach dem Start vormittags  schwacher Wind in niedrigen Höhen, nachmittags vor der Landung Windzunahme unten   </a:t>
            </a:r>
            <a:endParaRPr kumimoji="0" lang="de-DE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19.11.13 </a:t>
            </a:r>
            <a:r>
              <a:rPr kumimoji="0" lang="de-DE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Gariep</a:t>
            </a: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Nachmittag                	                                        		zw. 5000 und 1200 m     9 km/h/1000 m</a:t>
            </a:r>
            <a:endParaRPr kumimoji="0" lang="de-DE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18.07.12 Stuttgart                                                               		     	zw. 1400 und 2600 m   19 km/h/1000 m </a:t>
            </a:r>
            <a:endParaRPr kumimoji="0" lang="de-DE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19.08.12 Bergen					zw. 1300 und 2700 m   18 km/h/1000 m</a:t>
            </a:r>
            <a:endParaRPr kumimoji="0" lang="de-DE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SL					             	zw. 1700 und 2970 m   19 km/h/1000 m</a:t>
            </a:r>
            <a:endParaRPr kumimoji="0" lang="de-DE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21.11.12 </a:t>
            </a:r>
            <a:r>
              <a:rPr kumimoji="0" lang="de-DE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Gariep</a:t>
            </a: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SL				             	zw. 5670 und 3600 m   26 km/h/1000 m</a:t>
            </a:r>
            <a:endParaRPr kumimoji="0" lang="de-DE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19.06.12 </a:t>
            </a:r>
            <a:r>
              <a:rPr kumimoji="0" lang="de-DE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Lüsse</a:t>
            </a: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SL				             	zw. 1500 und 3600 m   25 km/h/1000 m</a:t>
            </a:r>
            <a:endParaRPr kumimoji="0" lang="de-DE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02.09.11 </a:t>
            </a:r>
            <a:r>
              <a:rPr kumimoji="0" lang="de-DE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Beeskow</a:t>
            </a: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SL				             	zw. 1800 und 2600 m   31 km/h/1000 m</a:t>
            </a:r>
            <a:endParaRPr kumimoji="0" lang="de-DE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18.01.14 </a:t>
            </a:r>
            <a:r>
              <a:rPr kumimoji="0" lang="de-DE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Gariep</a:t>
            </a: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Messungen De </a:t>
            </a:r>
            <a:r>
              <a:rPr kumimoji="0" lang="de-DE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Aar</a:t>
            </a: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   		  	zw. 2900 und 4400 m   34 km/h/1000 m</a:t>
            </a:r>
            <a:endParaRPr kumimoji="0" lang="de-DE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Mittelwert der Scherung					 21,75 km/h/1000m = 6.0 m/s/1000m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1" dirty="0" smtClean="0">
                <a:latin typeface="Arial" pitchFamily="34" charset="0"/>
                <a:cs typeface="Times New Roman" pitchFamily="18" charset="0"/>
              </a:rPr>
              <a:t>Standardabweichung 					   8,30 km/h/1000m = 2,3 m/s/1000m	</a:t>
            </a:r>
            <a:endParaRPr kumimoji="0" lang="de-DE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In allen Fällen existiert zumindest eine kleine (schwingungsfähige) </a:t>
            </a:r>
            <a:r>
              <a:rPr kumimoji="0" lang="de-DE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stabileTemperaturschicht</a:t>
            </a:r>
            <a:endParaRPr kumimoji="0" lang="de-DE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Wichtige Nebenbemerkung: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100" b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Der Aufwind weist im Mittel eine geringere Windgeschwindigkeit auf als der Abwind &gt;&gt;&gt; Geschwindigkeitstransport nach unten</a:t>
            </a:r>
            <a:endParaRPr kumimoji="0" lang="de-DE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1100" dirty="0">
              <a:latin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8572500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arstenl\Desktop\131029harz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3" y="260648"/>
            <a:ext cx="8943975" cy="6286500"/>
          </a:xfrm>
          <a:prstGeom prst="rect">
            <a:avLst/>
          </a:prstGeom>
          <a:noFill/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Carsten Lindemann 2014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</Words>
  <Application>Microsoft Office PowerPoint</Application>
  <PresentationFormat>Bildschirmpräsentation (4:3)</PresentationFormat>
  <Paragraphs>187</Paragraphs>
  <Slides>35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6" baseType="lpstr">
      <vt:lpstr>Larissa-Design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carstenl</dc:creator>
  <cp:lastModifiedBy>carstenl</cp:lastModifiedBy>
  <cp:revision>48</cp:revision>
  <dcterms:created xsi:type="dcterms:W3CDTF">2014-01-21T15:28:43Z</dcterms:created>
  <dcterms:modified xsi:type="dcterms:W3CDTF">2014-02-28T19:19:58Z</dcterms:modified>
</cp:coreProperties>
</file>